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36" r:id="rId2"/>
  </p:sldMasterIdLst>
  <p:sldIdLst>
    <p:sldId id="256" r:id="rId3"/>
    <p:sldId id="257" r:id="rId4"/>
    <p:sldId id="259" r:id="rId5"/>
    <p:sldId id="260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6" r:id="rId18"/>
    <p:sldId id="271" r:id="rId19"/>
    <p:sldId id="274" r:id="rId20"/>
    <p:sldId id="273" r:id="rId21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00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44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507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26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093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43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75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07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86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991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41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55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3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378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049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742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942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658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255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0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03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35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5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37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75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43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EB34-2754-4B85-A992-081EA4D85C12}" type="datetimeFigureOut">
              <a:rPr lang="it-IT" smtClean="0"/>
              <a:t>04/02/2019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25D3-7699-475D-8647-E6F97B3B22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97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7C4C7E-14A9-4EBD-A4A6-0A2FD7ABA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Insieme contro il </a:t>
            </a:r>
            <a:br>
              <a:rPr lang="it-IT" dirty="0"/>
            </a:br>
            <a:r>
              <a:rPr lang="it-IT" dirty="0"/>
              <a:t>Cyberbullismo</a:t>
            </a:r>
            <a:br>
              <a:rPr lang="it-IT" dirty="0"/>
            </a:br>
            <a:r>
              <a:rPr lang="it-IT" sz="2700" dirty="0"/>
              <a:t>II Edizione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E1C8E3-FF11-41E1-A053-B226542A8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Aprilia 5 febbraio 2019</a:t>
            </a:r>
          </a:p>
          <a:p>
            <a:endParaRPr lang="it-IT" dirty="0"/>
          </a:p>
          <a:p>
            <a:r>
              <a:rPr lang="it-IT" dirty="0"/>
              <a:t>                                                                       </a:t>
            </a:r>
          </a:p>
          <a:p>
            <a:r>
              <a:rPr lang="it-IT"/>
              <a:t>                                                                               Dott</a:t>
            </a:r>
            <a:r>
              <a:rPr lang="it-IT" dirty="0"/>
              <a:t>.ssa M. Antonietta De Felice</a:t>
            </a:r>
          </a:p>
        </p:txBody>
      </p:sp>
    </p:spTree>
    <p:extLst>
      <p:ext uri="{BB962C8B-B14F-4D97-AF65-F5344CB8AC3E}">
        <p14:creationId xmlns:p14="http://schemas.microsoft.com/office/powerpoint/2010/main" val="343439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E3A452-3889-464C-81DC-26F2573B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0" y="365125"/>
            <a:ext cx="7639050" cy="1325563"/>
          </a:xfrm>
        </p:spPr>
        <p:txBody>
          <a:bodyPr/>
          <a:lstStyle/>
          <a:p>
            <a:r>
              <a:rPr lang="it-IT" b="1" dirty="0"/>
              <a:t>Consigli ai genitori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7914E54-87B6-46E1-8251-A5BCDAED4D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528763"/>
            <a:ext cx="5386388" cy="1743076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F8F6B749-32AA-484A-9F19-74613EDBD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786063"/>
            <a:ext cx="5724524" cy="3486150"/>
          </a:xfrm>
        </p:spPr>
      </p:pic>
    </p:spTree>
    <p:extLst>
      <p:ext uri="{BB962C8B-B14F-4D97-AF65-F5344CB8AC3E}">
        <p14:creationId xmlns:p14="http://schemas.microsoft.com/office/powerpoint/2010/main" val="423231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96A80E-A69B-4493-8B2D-8E3116E9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Consigli ai genitori             Consigli ai ragazzi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A4CCF02-5C81-4513-88D7-0D40C47A1E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" y="1914525"/>
            <a:ext cx="5400675" cy="3786188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8BC6FC1-1758-4B3D-969D-4C10B1AF2C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7" y="2721769"/>
            <a:ext cx="5238747" cy="2171700"/>
          </a:xfrm>
        </p:spPr>
      </p:pic>
    </p:spTree>
    <p:extLst>
      <p:ext uri="{BB962C8B-B14F-4D97-AF65-F5344CB8AC3E}">
        <p14:creationId xmlns:p14="http://schemas.microsoft.com/office/powerpoint/2010/main" val="381764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D23E76-3B73-4F61-9F23-DD8EE566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987" y="342107"/>
            <a:ext cx="10515600" cy="1325563"/>
          </a:xfrm>
        </p:spPr>
        <p:txBody>
          <a:bodyPr/>
          <a:lstStyle/>
          <a:p>
            <a:r>
              <a:rPr lang="it-IT" b="1" dirty="0"/>
              <a:t>Consigli ai ragazzi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54F5BBC-80BB-4D44-A00E-9F12286EF6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690689"/>
            <a:ext cx="5915025" cy="1738311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A966710-73A9-4A16-9D46-DD65664E9B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4800"/>
            <a:ext cx="5743575" cy="2195511"/>
          </a:xfrm>
        </p:spPr>
      </p:pic>
    </p:spTree>
    <p:extLst>
      <p:ext uri="{BB962C8B-B14F-4D97-AF65-F5344CB8AC3E}">
        <p14:creationId xmlns:p14="http://schemas.microsoft.com/office/powerpoint/2010/main" val="98848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0CA947-D415-4AA1-9A9C-C40C249F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270302"/>
            <a:ext cx="8172450" cy="1325563"/>
          </a:xfrm>
        </p:spPr>
        <p:txBody>
          <a:bodyPr/>
          <a:lstStyle/>
          <a:p>
            <a:r>
              <a:rPr lang="it-IT" b="1" dirty="0"/>
              <a:t>Consigli ai ragazzi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065BBC8-CB55-4651-AADF-3E95921367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9" y="1595865"/>
            <a:ext cx="5710236" cy="2410680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DFFF131-AF99-4F49-82B3-FD6208180C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7" y="4006545"/>
            <a:ext cx="5600700" cy="1585911"/>
          </a:xfrm>
        </p:spPr>
      </p:pic>
    </p:spTree>
    <p:extLst>
      <p:ext uri="{BB962C8B-B14F-4D97-AF65-F5344CB8AC3E}">
        <p14:creationId xmlns:p14="http://schemas.microsoft.com/office/powerpoint/2010/main" val="175958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CD5B6-BD60-4A30-ABE8-CF0C21DD7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519238"/>
          </a:xfrm>
        </p:spPr>
        <p:txBody>
          <a:bodyPr>
            <a:normAutofit/>
          </a:bodyPr>
          <a:lstStyle/>
          <a:p>
            <a:r>
              <a:rPr lang="it-IT" sz="2400" b="1" dirty="0"/>
              <a:t>«Rivoluzione digitale»: Nativi digitali e </a:t>
            </a:r>
            <a:br>
              <a:rPr lang="it-IT" sz="2400" b="1" dirty="0"/>
            </a:br>
            <a:r>
              <a:rPr lang="it-IT" sz="2400" b="1" dirty="0"/>
              <a:t>Immigrati digitali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F7F81F7-455A-45F9-94A0-9747649E83D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657350"/>
            <a:ext cx="3471863" cy="3929063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EE1A1F0-20BB-4E3A-983F-CB8B577F075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154781"/>
            <a:ext cx="5829300" cy="6548437"/>
          </a:xfrm>
        </p:spPr>
      </p:pic>
    </p:spTree>
    <p:extLst>
      <p:ext uri="{BB962C8B-B14F-4D97-AF65-F5344CB8AC3E}">
        <p14:creationId xmlns:p14="http://schemas.microsoft.com/office/powerpoint/2010/main" val="377620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A3864-DA47-4EF4-B17D-CD5FE942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sz="4100"/>
              <a:t>Vantaggi e svantaggi delle tecnologie digitali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10D0D33-05C5-4813-8AC2-6E57A4A8C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 r="3894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FCB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10A0F0B-A311-46BF-AB60-EDBC695D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it-IT" sz="2000"/>
              <a:t>I «nativi digitali» interagiscono con gli strumenti tecnologici digitali fin dalle prime epoche della vita. Tali strumenti se utilizzati in modo appropriato, sotto la supervisione dei genitori o delle figure di riferimento, possono costituire una fonte preziosa di informazioni, possono facilitare la comunicazione e l’interazione sociale, possono integrare e migliorare i metodi educativi più tradizionali.</a:t>
            </a:r>
          </a:p>
          <a:p>
            <a:r>
              <a:rPr lang="it-IT" sz="2000"/>
              <a:t>Ma se non usati nella giusta dose e secondo le modalità più appropriate all’età del bambino possono provocare gravi danni alla salute psicofisica e interferire negativamente con i processi di apprendimento e la normale vita di relazione.</a:t>
            </a:r>
          </a:p>
          <a:p>
            <a:pPr marL="0" indent="0">
              <a:buNone/>
            </a:pP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49198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B76207-9204-4849-BDE3-AB123FD1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sz="3400"/>
              <a:t>Rischi derivanti dall’uso eccessivo e scorretto delle tecnologie digitali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4DB11AB-0FAC-449D-A171-22C88809F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r="34821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57C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E02F1D-2BD3-4F88-A7B9-A46FD8BBB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/>
            <a:r>
              <a:rPr lang="it-IT" sz="2000"/>
              <a:t>Fanno passare molto tempo in una quasi completa immobilità e in posizioni molto spesso scorrette, riducendo l’attività fisica e aumentando il rischio di patologie come l’obesità, il diabete, le artropatie</a:t>
            </a:r>
            <a:endParaRPr lang="en-US" sz="2000"/>
          </a:p>
          <a:p>
            <a:pPr lvl="0"/>
            <a:r>
              <a:rPr lang="it-IT" sz="2000"/>
              <a:t>Rendono difficile la concentrazione per lo studio e possono ostacolare lo sviluppo di importanti funzioni come la memoria, la creatività e la capacità critica</a:t>
            </a:r>
            <a:endParaRPr lang="en-US" sz="2000"/>
          </a:p>
          <a:p>
            <a:pPr lvl="0"/>
            <a:r>
              <a:rPr lang="it-IT" sz="2000"/>
              <a:t>Possono provocare insonnia, disturbi dell’attenzione e comportamenti aggressivi</a:t>
            </a:r>
            <a:endParaRPr lang="en-US" sz="2000"/>
          </a:p>
          <a:p>
            <a:pPr lvl="0"/>
            <a:r>
              <a:rPr lang="it-IT" sz="2000"/>
              <a:t>Possono promuovere forme di socializzazione improprie, indurre a comportamenti a rischio, trascinare in situazioni pericolose e portare a forme di vera e propria dipendenza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6527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AD4C3741-F4DC-4977-822B-8AAAC722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Raccomandazioni della Associazione Americana Pediatri e della Federazione Italiana Medici Pediatri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F7127A85-8F57-48E2-ABEC-120867B58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>
                <a:solidFill>
                  <a:srgbClr val="FF0000"/>
                </a:solidFill>
              </a:rPr>
              <a:t>Niente tablet e smartphone sotto i diciotto mesi</a:t>
            </a:r>
          </a:p>
          <a:p>
            <a:r>
              <a:rPr lang="it-IT" i="1" dirty="0"/>
              <a:t>Per i bambini tra i 2 e i 5 anni d’età è consigliato non superare un’ora al giorno con il tablet, smartphone o televisione</a:t>
            </a:r>
          </a:p>
          <a:p>
            <a:r>
              <a:rPr lang="it-IT" i="1" dirty="0">
                <a:solidFill>
                  <a:srgbClr val="FF0000"/>
                </a:solidFill>
              </a:rPr>
              <a:t>Non usare i dispositivi elettronici per calmare i bambini</a:t>
            </a:r>
          </a:p>
          <a:p>
            <a:r>
              <a:rPr lang="it-IT" i="1" dirty="0"/>
              <a:t>Niente schermi accesi a tavola né prima di andare a dormire</a:t>
            </a:r>
          </a:p>
          <a:p>
            <a:r>
              <a:rPr lang="it-IT" i="1" dirty="0">
                <a:solidFill>
                  <a:srgbClr val="FF0000"/>
                </a:solidFill>
              </a:rPr>
              <a:t>Nei bambini più grandi limitare a non più di due ore al giorno il tempo di utilizzo di internet </a:t>
            </a:r>
          </a:p>
          <a:p>
            <a:r>
              <a:rPr lang="it-IT" i="1" dirty="0"/>
              <a:t>La partecipazione ai social network dovrebbe essere limitata e controllata fino al superamento dei 14 anni</a:t>
            </a:r>
          </a:p>
        </p:txBody>
      </p:sp>
    </p:spTree>
    <p:extLst>
      <p:ext uri="{BB962C8B-B14F-4D97-AF65-F5344CB8AC3E}">
        <p14:creationId xmlns:p14="http://schemas.microsoft.com/office/powerpoint/2010/main" val="4736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A07B960-A3DD-42A2-8AE8-04FDFAC06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90" y="228153"/>
            <a:ext cx="6049219" cy="64016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87F7A59-9F9D-49C4-8F56-40B204272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528637"/>
            <a:ext cx="2386013" cy="19671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5466C29-B827-4570-825D-684B8B414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" y="3428999"/>
            <a:ext cx="2507457" cy="290036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83EA797-2264-4EFA-80BA-CBD992C6D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86" y="838231"/>
            <a:ext cx="2629267" cy="205747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2408763-AC67-44E7-9D8E-5B1960868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61" y="3850442"/>
            <a:ext cx="2643023" cy="18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5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7A5F8C0-1AD5-4A4E-A581-BB80F0CC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1824037"/>
            <a:ext cx="3932237" cy="1600200"/>
          </a:xfrm>
        </p:spPr>
        <p:txBody>
          <a:bodyPr/>
          <a:lstStyle/>
          <a:p>
            <a:r>
              <a:rPr lang="it-IT" b="1" dirty="0"/>
              <a:t>Grazie per l’attenzione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57AF8B9-60E0-4D6E-8B41-6DEFC004A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9763" y="6286500"/>
            <a:ext cx="3932237" cy="425450"/>
          </a:xfrm>
        </p:spPr>
        <p:txBody>
          <a:bodyPr>
            <a:normAutofit/>
          </a:bodyPr>
          <a:lstStyle/>
          <a:p>
            <a:r>
              <a:rPr lang="it-IT" sz="2000" dirty="0"/>
              <a:t>Dott.ssa M. Antonietta De Felice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7B3DB8-6CCB-427E-80A7-6FA58ED32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957263"/>
            <a:ext cx="7286625" cy="46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id="{155E97B3-3020-4C23-96F2-165F0B44F3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8614"/>
            <a:ext cx="3843338" cy="6257924"/>
          </a:xfrm>
        </p:spPr>
      </p:pic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AD83FC01-B529-4454-AD11-35548A5A2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7443" y="579920"/>
            <a:ext cx="6821557" cy="5597043"/>
          </a:xfrm>
        </p:spPr>
        <p:txBody>
          <a:bodyPr/>
          <a:lstStyle/>
          <a:p>
            <a:r>
              <a:rPr lang="it-IT" dirty="0"/>
              <a:t>Il cyberbullismo è considerato un problema di salute pubblica internazionale.</a:t>
            </a:r>
          </a:p>
          <a:p>
            <a:r>
              <a:rPr lang="it-IT" dirty="0"/>
              <a:t>1 tredicenne su 3 ha subito atti di cyberbullismo e 1 su 2 ha amici vittime di questa violenza</a:t>
            </a:r>
          </a:p>
          <a:p>
            <a:r>
              <a:rPr lang="it-IT" dirty="0"/>
              <a:t>Il fenomeno è più frequente nella fascia di età 14-17 anni ma è in crescita nelle fasce di età minore</a:t>
            </a:r>
          </a:p>
          <a:p>
            <a:r>
              <a:rPr lang="it-IT" dirty="0"/>
              <a:t>La Legge 71/2017 ha emanato le «Disposizioni a tutela dei minori per la prevenzione e il contrasto del fenomeno del cyberbullismo»</a:t>
            </a:r>
          </a:p>
        </p:txBody>
      </p:sp>
    </p:spTree>
    <p:extLst>
      <p:ext uri="{BB962C8B-B14F-4D97-AF65-F5344CB8AC3E}">
        <p14:creationId xmlns:p14="http://schemas.microsoft.com/office/powerpoint/2010/main" val="6695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A1CB897D-7A50-433E-8D55-69BD1FE7FC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r="4770"/>
          <a:stretch>
            <a:fillRect/>
          </a:stretch>
        </p:blipFill>
        <p:spPr/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A3E92FA-4F2D-494C-A38F-E833796B7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>
            <a:normAutofit fontScale="85000" lnSpcReduction="10000"/>
          </a:bodyPr>
          <a:lstStyle/>
          <a:p>
            <a:r>
              <a:rPr lang="it-IT" sz="2800" b="1" dirty="0"/>
              <a:t>Cyberbullismo</a:t>
            </a:r>
          </a:p>
          <a:p>
            <a:r>
              <a:rPr lang="it-IT" sz="2200" dirty="0"/>
              <a:t>E’ una forma di bullismo particolarmente insidiosa e sempre più diffusa tra i ragazzi, frequentatori assidui di social network.</a:t>
            </a:r>
          </a:p>
          <a:p>
            <a:r>
              <a:rPr lang="it-IT" sz="2200" dirty="0"/>
              <a:t>Si può definire cyberbullismo q</a:t>
            </a:r>
            <a:r>
              <a:rPr lang="it-IT" sz="2400" dirty="0"/>
              <a:t>ualsiasi azione aggressiva ed intenzionale eseguita persistentemente attraverso strumenti elettronici ( sms, foto, video, e-mail, chat rooms, instant messaging, siti web, etc.) da una persona singola o da un gruppo, con il deliberato obiettivo di far male, danneggiare, intimorire, molestare, mettere in imbarazzo, far sentire a disagio, un coetaneo che non può facilmente difendersi.</a:t>
            </a:r>
          </a:p>
        </p:txBody>
      </p:sp>
    </p:spTree>
    <p:extLst>
      <p:ext uri="{BB962C8B-B14F-4D97-AF65-F5344CB8AC3E}">
        <p14:creationId xmlns:p14="http://schemas.microsoft.com/office/powerpoint/2010/main" val="280588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AF658EEB-66B6-4C73-8BFD-547D33AB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629" y="670339"/>
            <a:ext cx="3932237" cy="82984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b="1" dirty="0"/>
              <a:t>Chi è la vittima?</a:t>
            </a:r>
            <a:br>
              <a:rPr lang="it-IT" dirty="0"/>
            </a:br>
            <a:endParaRPr lang="it-IT" dirty="0"/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D7AAA892-3367-47E7-9694-5CD4CCD76F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r="17317"/>
          <a:stretch>
            <a:fillRect/>
          </a:stretch>
        </p:blipFill>
        <p:spPr/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A7510AD-5F52-4AB9-A50A-E408FB0FD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36035"/>
            <a:ext cx="3932237" cy="4530518"/>
          </a:xfrm>
        </p:spPr>
        <p:txBody>
          <a:bodyPr>
            <a:normAutofit/>
          </a:bodyPr>
          <a:lstStyle/>
          <a:p>
            <a:r>
              <a:rPr lang="it-IT" sz="2400" dirty="0"/>
              <a:t>Si tratta molto spesso di un bambino o un adolescente molto sensibile, che non risponde alle offese. Oppure la vittima spesso è presa di mira per una sua caratteristica particolare ( es. colore della pelle, obesità, difetto fisico, etc.).</a:t>
            </a:r>
          </a:p>
          <a:p>
            <a:r>
              <a:rPr lang="it-IT" sz="2400" dirty="0"/>
              <a:t>Vi è, inoltre, una determinante prevalenza per le femmine rispetto ai maschi ( 65% vs 35%).</a:t>
            </a:r>
          </a:p>
        </p:txBody>
      </p:sp>
    </p:spTree>
    <p:extLst>
      <p:ext uri="{BB962C8B-B14F-4D97-AF65-F5344CB8AC3E}">
        <p14:creationId xmlns:p14="http://schemas.microsoft.com/office/powerpoint/2010/main" val="413522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CF8D2BC-23DF-4091-9865-ED3369F0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Quali possono essere le conseguenze sulla vittima?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48E61C-7AC1-405C-867F-BCCBE296B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Sintomi psichici: </a:t>
            </a:r>
            <a:r>
              <a:rPr lang="it-IT" i="1" dirty="0"/>
              <a:t>ansia, depressione, pensiero suicida e tentato suicidio</a:t>
            </a:r>
          </a:p>
          <a:p>
            <a:r>
              <a:rPr lang="it-IT" dirty="0"/>
              <a:t>Sintomi somatici: </a:t>
            </a:r>
            <a:r>
              <a:rPr lang="it-IT" i="1" dirty="0"/>
              <a:t>cefalea, dolori addominali ricorrenti, dolori articolari e muscolari</a:t>
            </a:r>
          </a:p>
          <a:p>
            <a:r>
              <a:rPr lang="it-IT" i="1" dirty="0"/>
              <a:t>Disturbi del comportamento alimentare </a:t>
            </a:r>
          </a:p>
          <a:p>
            <a:r>
              <a:rPr lang="it-IT" i="1" dirty="0"/>
              <a:t>Disturbi del sonno</a:t>
            </a:r>
          </a:p>
          <a:p>
            <a:r>
              <a:rPr lang="it-IT" i="1" dirty="0"/>
              <a:t>Maggiore propensione all’uso di droghe e comportamenti devianti</a:t>
            </a:r>
          </a:p>
          <a:p>
            <a:r>
              <a:rPr lang="it-IT" i="1" dirty="0"/>
              <a:t>Abbandono scolastico</a:t>
            </a:r>
          </a:p>
          <a:p>
            <a:endParaRPr lang="it-IT" i="1" dirty="0"/>
          </a:p>
          <a:p>
            <a:r>
              <a:rPr lang="it-IT" b="1" i="1" u="sng" dirty="0"/>
              <a:t>Per i genitori è importante saper cogliere cambiamenti improvvisi nella salute e nel comportamento dei loro figli</a:t>
            </a:r>
          </a:p>
          <a:p>
            <a:endParaRPr lang="it-IT" i="1" dirty="0"/>
          </a:p>
          <a:p>
            <a:r>
              <a:rPr lang="it-IT" b="1" i="1" u="sng" dirty="0"/>
              <a:t>Per il pediatra e per gli operatori scolastici è importante rafforzare la formazione, allo scopo di saper intercettare e riconoscere i segnali di disagio dell’adolescente vittima di cyberbullismo al loro insorgere</a:t>
            </a:r>
          </a:p>
          <a:p>
            <a:pPr marL="0" indent="0">
              <a:buNone/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56252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1AAF514-131B-4167-B782-41425C94DF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0BCCC16-FB96-4D38-A836-340AF3B84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51" y="4532474"/>
            <a:ext cx="6804999" cy="188420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B04E59C-8156-449A-B4EE-A237E486D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71302"/>
            <a:ext cx="8465731" cy="27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6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F05EE6C1-6432-45AD-AC36-2229892A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05641"/>
          </a:xfrm>
        </p:spPr>
        <p:txBody>
          <a:bodyPr>
            <a:noAutofit/>
          </a:bodyPr>
          <a:lstStyle/>
          <a:p>
            <a:r>
              <a:rPr lang="it-IT" sz="2800" b="1" dirty="0"/>
              <a:t>SOCIETA’ ITALIANA DI PEDIATRIA e POLIZIA di STATO insieme per contrastare il fenomeno del cyberbullismo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6D04DE3B-1642-4E49-B715-CEDD3DFCA4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02" y="1653346"/>
            <a:ext cx="2051414" cy="4351338"/>
          </a:xfr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AFEF3F24-DD91-4A7D-B622-FF3C514B6A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Nel 2014 la </a:t>
            </a:r>
            <a:r>
              <a:rPr lang="it-IT" dirty="0" err="1"/>
              <a:t>Societa’</a:t>
            </a:r>
            <a:r>
              <a:rPr lang="it-IT" dirty="0"/>
              <a:t> Italiana di Pediatria e la Polizia di Stato hanno siglato un </a:t>
            </a:r>
            <a:r>
              <a:rPr lang="it-IT" i="1" dirty="0"/>
              <a:t>protocollo</a:t>
            </a:r>
            <a:r>
              <a:rPr lang="it-IT" dirty="0"/>
              <a:t> </a:t>
            </a:r>
            <a:r>
              <a:rPr lang="it-IT" i="1" dirty="0"/>
              <a:t>d’intesa</a:t>
            </a:r>
            <a:r>
              <a:rPr lang="it-IT" dirty="0"/>
              <a:t> e hanno redatto un «decalogo» con 5 consigli utili per i genitori e per chi si prende cura dei ragazzi e 5 consigli utili per i ragazzi stessi.</a:t>
            </a:r>
          </a:p>
        </p:txBody>
      </p:sp>
    </p:spTree>
    <p:extLst>
      <p:ext uri="{BB962C8B-B14F-4D97-AF65-F5344CB8AC3E}">
        <p14:creationId xmlns:p14="http://schemas.microsoft.com/office/powerpoint/2010/main" val="268422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9748F-725E-41A9-BBB2-DF37C8B5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La sicurezza online delle famiglie</a:t>
            </a:r>
            <a:br>
              <a:rPr lang="it-IT" dirty="0"/>
            </a:br>
            <a:r>
              <a:rPr lang="it-IT" sz="2700" dirty="0"/>
              <a:t>Informazioni e consigli utili per una navigazione sicura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251E3C1-41FF-426D-87F5-1B2A0C72BF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71" y="1825625"/>
            <a:ext cx="4414553" cy="4351338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2E70DFC-04AB-439D-BF6D-431A27BF8C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71" y="1825625"/>
            <a:ext cx="4987257" cy="4351338"/>
          </a:xfrm>
        </p:spPr>
      </p:pic>
    </p:spTree>
    <p:extLst>
      <p:ext uri="{BB962C8B-B14F-4D97-AF65-F5344CB8AC3E}">
        <p14:creationId xmlns:p14="http://schemas.microsoft.com/office/powerpoint/2010/main" val="255639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8E371-DDBA-4BD4-9532-1616CF8B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                       Consigli ai genitori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3AA6DBE-E067-43BC-9C52-794FB25739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0" y="1690688"/>
            <a:ext cx="5768109" cy="2595562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C2DDE4C-A6B1-4815-8506-144514B142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00563"/>
            <a:ext cx="5234710" cy="1943100"/>
          </a:xfrm>
        </p:spPr>
      </p:pic>
    </p:spTree>
    <p:extLst>
      <p:ext uri="{BB962C8B-B14F-4D97-AF65-F5344CB8AC3E}">
        <p14:creationId xmlns:p14="http://schemas.microsoft.com/office/powerpoint/2010/main" val="2552775156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767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 3</vt:lpstr>
      <vt:lpstr>Filo</vt:lpstr>
      <vt:lpstr>Office Theme</vt:lpstr>
      <vt:lpstr>Insieme contro il  Cyberbullismo II Edizione</vt:lpstr>
      <vt:lpstr>Presentazione standard di PowerPoint</vt:lpstr>
      <vt:lpstr>Presentazione standard di PowerPoint</vt:lpstr>
      <vt:lpstr> Chi è la vittima? </vt:lpstr>
      <vt:lpstr>Quali possono essere le conseguenze sulla vittima?</vt:lpstr>
      <vt:lpstr>  </vt:lpstr>
      <vt:lpstr>SOCIETA’ ITALIANA DI PEDIATRIA e POLIZIA di STATO insieme per contrastare il fenomeno del cyberbullismo</vt:lpstr>
      <vt:lpstr>La sicurezza online delle famiglie Informazioni e consigli utili per una navigazione sicura</vt:lpstr>
      <vt:lpstr>                       Consigli ai genitori</vt:lpstr>
      <vt:lpstr>Consigli ai genitori</vt:lpstr>
      <vt:lpstr>Consigli ai genitori             Consigli ai ragazzi</vt:lpstr>
      <vt:lpstr>Consigli ai ragazzi</vt:lpstr>
      <vt:lpstr>Consigli ai ragazzi</vt:lpstr>
      <vt:lpstr>«Rivoluzione digitale»: Nativi digitali e  Immigrati digitali</vt:lpstr>
      <vt:lpstr>Vantaggi e svantaggi delle tecnologie digitali</vt:lpstr>
      <vt:lpstr>Rischi derivanti dall’uso eccessivo e scorretto delle tecnologie digitali</vt:lpstr>
      <vt:lpstr>Raccomandazioni della Associazione Americana Pediatri e della Federazione Italiana Medici Pediatri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Insieme contro il  Cyberbullismo II Edizione</dc:title>
  <dc:creator>Maria Antonietta De Felice</dc:creator>
  <cp:lastModifiedBy>Maria Antonietta De Felice</cp:lastModifiedBy>
  <cp:revision>2</cp:revision>
  <dcterms:created xsi:type="dcterms:W3CDTF">2019-02-04T23:30:16Z</dcterms:created>
  <dcterms:modified xsi:type="dcterms:W3CDTF">2019-02-04T23:38:11Z</dcterms:modified>
</cp:coreProperties>
</file>